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71" r:id="rId11"/>
    <p:sldId id="272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kt\K&#345;ivka%20rozpustnos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List1!$C$6:$C$16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List1!$B$6:$B$16</c:f>
              <c:numCache>
                <c:formatCode>General</c:formatCode>
                <c:ptCount val="11"/>
                <c:pt idx="0">
                  <c:v>11.6</c:v>
                </c:pt>
                <c:pt idx="1">
                  <c:v>17.7</c:v>
                </c:pt>
                <c:pt idx="2">
                  <c:v>24.1</c:v>
                </c:pt>
                <c:pt idx="3">
                  <c:v>31.5</c:v>
                </c:pt>
                <c:pt idx="4">
                  <c:v>39.1</c:v>
                </c:pt>
                <c:pt idx="5">
                  <c:v>46.2</c:v>
                </c:pt>
                <c:pt idx="6">
                  <c:v>52.5</c:v>
                </c:pt>
                <c:pt idx="7">
                  <c:v>58</c:v>
                </c:pt>
                <c:pt idx="8">
                  <c:v>62.8</c:v>
                </c:pt>
                <c:pt idx="9">
                  <c:v>67.099999999999994</c:v>
                </c:pt>
                <c:pt idx="10">
                  <c:v>71.099999999999994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302464"/>
        <c:axId val="149095168"/>
      </c:lineChart>
      <c:dateAx>
        <c:axId val="148302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teplota (⁰C)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9757042869641324"/>
              <c:y val="0.883310002916302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9095168"/>
        <c:crosses val="autoZero"/>
        <c:auto val="0"/>
        <c:lblOffset val="100"/>
        <c:baseTimeUnit val="days"/>
        <c:majorUnit val="10"/>
        <c:majorTimeUnit val="days"/>
      </c:dateAx>
      <c:valAx>
        <c:axId val="149095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 (KNO₃) v 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8302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FE410-C677-47C9-9445-F94DE561A566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ABC42-3ED9-40FA-A7C4-62618B899F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86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ABC42-3ED9-40FA-A7C4-62618B899FA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EAD9-3C4E-428D-9CBC-A6146A9D97D5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9F8-2A8B-4060-BC3C-9378CA6CE77D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25B2-ED45-4F96-BB0D-11A5E16599A5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C14C-3C44-48A5-97F5-8502861B18F5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15A-CDBE-47E7-B79C-EA79E088EE27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DCF8-D232-42E1-A811-B46850BAB85F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F9D2-E414-4391-A579-48293B60A2AB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41BF-CDE8-43A1-8E23-7502B7A645F9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53B6-A921-4BDD-81C5-3483CA320D8E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A135-2B63-49E7-9384-25A8A7052A1A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9282-A0A5-4C84-98F8-E3E4716691C1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1ED9-FE2E-49A2-946C-13B31D737503}" type="datetime1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pull dir="r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11" Type="http://schemas.openxmlformats.org/officeDocument/2006/relationships/image" Target="../media/image9.wmf"/><Relationship Id="rId5" Type="http://schemas.openxmlformats.org/officeDocument/2006/relationships/image" Target="../media/image4.jpe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3.jpeg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2.jpe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4.jpeg"/><Relationship Id="rId10" Type="http://schemas.openxmlformats.org/officeDocument/2006/relationships/image" Target="../media/image12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830256" cy="129614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Roztok, hmotnostní zlomek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37243" y="3861048"/>
            <a:ext cx="4742538" cy="108012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Aktivita </a:t>
            </a:r>
            <a:r>
              <a:rPr lang="cs-CZ" dirty="0" smtClean="0"/>
              <a:t>č.6: Poznáváme chemii</a:t>
            </a:r>
            <a:endParaRPr lang="cs-CZ" dirty="0"/>
          </a:p>
          <a:p>
            <a:r>
              <a:rPr lang="cs-CZ" dirty="0" smtClean="0"/>
              <a:t>Prezentace č. 5</a:t>
            </a:r>
          </a:p>
          <a:p>
            <a:r>
              <a:rPr lang="cs-CZ" dirty="0" smtClean="0"/>
              <a:t>Autor: Lenka Poláková</a:t>
            </a:r>
          </a:p>
          <a:p>
            <a:endParaRPr lang="cs-CZ" dirty="0" smtClean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5" name="Obrázek 21" descr="OPVK_hor_zakladni_logolink_RGB_cz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733256"/>
            <a:ext cx="4608512" cy="100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zápatí 4"/>
          <p:cNvSpPr txBox="1">
            <a:spLocks/>
          </p:cNvSpPr>
          <p:nvPr/>
        </p:nvSpPr>
        <p:spPr>
          <a:xfrm>
            <a:off x="680211" y="404664"/>
            <a:ext cx="4539861" cy="52017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14495"/>
                </a:solidFill>
              </a:rPr>
              <a:t>Projekt: Svět práce v každodenním životě</a:t>
            </a:r>
          </a:p>
          <a:p>
            <a:pPr>
              <a:defRPr/>
            </a:pPr>
            <a:r>
              <a:rPr lang="cs-CZ" b="1" dirty="0" smtClean="0">
                <a:solidFill>
                  <a:srgbClr val="014495"/>
                </a:solidFill>
              </a:rPr>
              <a:t>Číslo projektu: </a:t>
            </a:r>
            <a:r>
              <a:rPr lang="cs-CZ" b="1" dirty="0" smtClean="0"/>
              <a:t>CZ.1.07/1.1.26/02.0007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-65541" y="0"/>
            <a:ext cx="9144000" cy="6858000"/>
            <a:chOff x="-65541" y="0"/>
            <a:chExt cx="9144000" cy="6858000"/>
          </a:xfrm>
        </p:grpSpPr>
        <p:sp>
          <p:nvSpPr>
            <p:cNvPr id="15" name="Obdélník 14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1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Obrázek 16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Obrázek 17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Obrázek 23" descr="linka-červená-průhledná.jpg"/>
            <p:cNvPicPr preferRelativeResize="0"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Obrázek 2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86275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Příklady k procvičení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712968" cy="566124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Na výrobu domácího pomerančového džusu budeme potřebovat: 550 g oloupaných pomerančů, 300 g mrkve, 120 g oloupaných citrónů. Vše nakrájíme a povaříme s 6,5 l vody a 530 g cukru a nakonec rozmixujeme. Kolikaprocentní roztok cukru je domácí džus?</a:t>
            </a:r>
          </a:p>
          <a:p>
            <a:pPr marL="0">
              <a:spcBef>
                <a:spcPts val="600"/>
              </a:spcBef>
              <a:buNone/>
            </a:pPr>
            <a:r>
              <a:rPr lang="cs-CZ" sz="2800" b="1" dirty="0" smtClean="0"/>
              <a:t>Řešení: </a:t>
            </a:r>
            <a:r>
              <a:rPr lang="cs-CZ" sz="2600" dirty="0" smtClean="0"/>
              <a:t>(hustota vody je 1 g/ml)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(R) = 550+300+120+6500+530 = 8000 g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(RL) = 530 g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w (RL) = ?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w (RL) = m (RL) : m (R)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w (RL) = 530 : 8000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w (RL) = 0,066, tj. 6,6 %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Domácí džus je 6,6 % roztok cukru.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10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cxnSp>
        <p:nvCxnSpPr>
          <p:cNvPr id="13" name="Přímá spojovací čára 12"/>
          <p:cNvCxnSpPr/>
          <p:nvPr/>
        </p:nvCxnSpPr>
        <p:spPr>
          <a:xfrm>
            <a:off x="683568" y="5157192"/>
            <a:ext cx="6480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6" name="Picture 2" descr="File:Oranges and orange juic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3356992"/>
            <a:ext cx="2139956" cy="3261664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644420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Příklady k procvičení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240" cy="5733256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Pan Novák pálil slivovici. Po samotném pálení získal 12,8 kg 65 % slivovice. Tato slivovice má ale hodně vysoký obsah alkoholu, proto se k této směsi ještě přidává voda, aby se obsah alkoholu snížil. Ke slivovici pana Nováka byly přility 4 kg vody. Kolikaprocentní slivovici získal pan Novák?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b="1" dirty="0" smtClean="0"/>
              <a:t>Řešení: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(R) = 12,8 kg                 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w (R) = 0,65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(RL) = ?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(RL) = w (R) ∙ m (R)    w´ = m (RL) : m (R)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(RL) = 0,65 ∙ 12,8       w´= 8,32 : 16,8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 (RL) = 8,32 kg             w´= 0,495, p´= 49,5 %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11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pic>
        <p:nvPicPr>
          <p:cNvPr id="25602" name="Picture 2" descr="File:Fresh slivovitz, pálenice Hvozdná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3730" y="3284984"/>
            <a:ext cx="2214246" cy="2952328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8676456" y="62373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4</a:t>
            </a:r>
            <a:endParaRPr lang="cs-CZ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755576" y="5445224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Příklady k procvičení - 3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532440" cy="5589240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Vypočítejte, kolik gramů soli a kolik gramů vody je potřeba k přípravě 300 g 5 % roztoku.  </a:t>
            </a:r>
          </a:p>
          <a:p>
            <a:pPr marL="0">
              <a:buNone/>
            </a:pPr>
            <a:r>
              <a:rPr lang="cs-CZ" sz="2800" b="1" dirty="0" smtClean="0"/>
              <a:t>Řešení: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w (RL) = 0,05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(R) = 300 g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(RL) = ?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(RL) = w (RL) ∙ m (R)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(RL) = 0,05 ∙ 300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m (RL) = 15 g 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(vody) = m (R) – m (RL)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m (vody) = 300 – 15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m (vody) = 285 g   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Hustota vody je 1 g/ml → V (vody) je 285 ml.</a:t>
            </a:r>
          </a:p>
          <a:p>
            <a:pPr marL="0">
              <a:spcBef>
                <a:spcPts val="700"/>
              </a:spcBef>
              <a:buNone/>
            </a:pPr>
            <a:r>
              <a:rPr lang="cs-CZ" sz="2800" dirty="0" smtClean="0"/>
              <a:t>Na přípravu roztoku je potřeba 15 g soli a 285 g (285 ml) vody.</a:t>
            </a:r>
          </a:p>
          <a:p>
            <a:pPr marL="0">
              <a:spcBef>
                <a:spcPts val="0"/>
              </a:spcBef>
              <a:buNone/>
            </a:pPr>
            <a:endParaRPr lang="cs-CZ" sz="2800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12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cxnSp>
        <p:nvCxnSpPr>
          <p:cNvPr id="27" name="Přímá spojovací čára 26"/>
          <p:cNvCxnSpPr/>
          <p:nvPr/>
        </p:nvCxnSpPr>
        <p:spPr>
          <a:xfrm>
            <a:off x="683568" y="3501008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2" name="Picture 2" descr="File:SaltInWaterSolutionLiqui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1700808"/>
            <a:ext cx="2036671" cy="3860652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8748464" y="52292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Příklady k procvičení - 4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7920880" cy="5472608"/>
          </a:xfrm>
        </p:spPr>
        <p:txBody>
          <a:bodyPr>
            <a:normAutofit fontScale="55000" lnSpcReduction="20000"/>
          </a:bodyPr>
          <a:lstStyle/>
          <a:p>
            <a:pPr marL="0">
              <a:buNone/>
            </a:pPr>
            <a:r>
              <a:rPr lang="cs-CZ" sz="5100" dirty="0" smtClean="0">
                <a:solidFill>
                  <a:schemeClr val="accent1"/>
                </a:solidFill>
              </a:rPr>
              <a:t>Kolik gramů soli a kolik ml vody je potřeba k přípravě 2 l 8 % roztoku soli ve vodě, jestliže hustota 8 % roztoku soli je 1,1 </a:t>
            </a:r>
            <a:r>
              <a:rPr lang="cs-CZ" sz="5100" dirty="0" smtClean="0">
                <a:solidFill>
                  <a:schemeClr val="accent1"/>
                </a:solidFill>
              </a:rPr>
              <a:t>g/ml</a:t>
            </a:r>
            <a:r>
              <a:rPr lang="cs-CZ" sz="4000" dirty="0">
                <a:solidFill>
                  <a:schemeClr val="accent1"/>
                </a:solidFill>
              </a:rPr>
              <a:t>?</a:t>
            </a:r>
            <a:endParaRPr lang="cs-CZ" sz="40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cs-CZ" sz="5100" b="1" dirty="0" smtClean="0"/>
              <a:t>Řešení:</a:t>
            </a:r>
          </a:p>
          <a:p>
            <a:pPr>
              <a:spcBef>
                <a:spcPts val="0"/>
              </a:spcBef>
              <a:buNone/>
            </a:pPr>
            <a:r>
              <a:rPr lang="cs-CZ" sz="5100" dirty="0" smtClean="0"/>
              <a:t>w (RL) = 0,08</a:t>
            </a:r>
          </a:p>
          <a:p>
            <a:pPr>
              <a:spcBef>
                <a:spcPts val="0"/>
              </a:spcBef>
              <a:buNone/>
            </a:pPr>
            <a:r>
              <a:rPr lang="cs-CZ" sz="5100" dirty="0" smtClean="0"/>
              <a:t>V (R) = 2 l = 2000 ml</a:t>
            </a:r>
          </a:p>
          <a:p>
            <a:pPr>
              <a:spcBef>
                <a:spcPts val="0"/>
              </a:spcBef>
              <a:buNone/>
            </a:pPr>
            <a:r>
              <a:rPr lang="cs-CZ" sz="5100" dirty="0" smtClean="0"/>
              <a:t>m = </a:t>
            </a:r>
            <a:r>
              <a:rPr lang="el-GR" sz="5100" dirty="0" smtClean="0"/>
              <a:t>ρ</a:t>
            </a:r>
            <a:r>
              <a:rPr lang="cs-CZ" sz="5100" dirty="0" smtClean="0"/>
              <a:t> </a:t>
            </a:r>
            <a:r>
              <a:rPr lang="el-GR" sz="5100" dirty="0" smtClean="0">
                <a:latin typeface="Cambria Math"/>
                <a:ea typeface="Cambria Math"/>
              </a:rPr>
              <a:t>∙</a:t>
            </a:r>
            <a:r>
              <a:rPr lang="cs-CZ" sz="5100" dirty="0" smtClean="0">
                <a:latin typeface="Cambria Math"/>
                <a:ea typeface="Cambria Math"/>
              </a:rPr>
              <a:t> V, m (R) = 1,1 ∙ 2000, m (R) = 2200 g</a:t>
            </a:r>
          </a:p>
          <a:p>
            <a:pPr>
              <a:spcBef>
                <a:spcPts val="0"/>
              </a:spcBef>
              <a:buNone/>
            </a:pPr>
            <a:r>
              <a:rPr lang="cs-CZ" sz="5100" dirty="0" smtClean="0">
                <a:latin typeface="Cambria Math"/>
                <a:ea typeface="Cambria Math"/>
              </a:rPr>
              <a:t>m (RL) = ?</a:t>
            </a:r>
          </a:p>
          <a:p>
            <a:pPr>
              <a:spcBef>
                <a:spcPts val="300"/>
              </a:spcBef>
              <a:buNone/>
            </a:pPr>
            <a:r>
              <a:rPr lang="cs-CZ" sz="5100" dirty="0" smtClean="0">
                <a:latin typeface="Cambria Math"/>
                <a:ea typeface="Cambria Math"/>
              </a:rPr>
              <a:t>m (RL) = w (R) ∙ m (R)</a:t>
            </a:r>
          </a:p>
          <a:p>
            <a:pPr>
              <a:spcBef>
                <a:spcPts val="0"/>
              </a:spcBef>
              <a:buNone/>
            </a:pPr>
            <a:r>
              <a:rPr lang="cs-CZ" sz="5100" dirty="0" smtClean="0">
                <a:latin typeface="Cambria Math"/>
                <a:ea typeface="Cambria Math"/>
              </a:rPr>
              <a:t>m (RL) = 0,08 ∙ 2200</a:t>
            </a:r>
          </a:p>
          <a:p>
            <a:pPr>
              <a:spcBef>
                <a:spcPts val="0"/>
              </a:spcBef>
              <a:buNone/>
            </a:pPr>
            <a:r>
              <a:rPr lang="cs-CZ" sz="5100" dirty="0" smtClean="0">
                <a:solidFill>
                  <a:schemeClr val="accent1"/>
                </a:solidFill>
                <a:latin typeface="Cambria Math"/>
                <a:ea typeface="Cambria Math"/>
              </a:rPr>
              <a:t>m (RL) = 176 g</a:t>
            </a:r>
          </a:p>
          <a:p>
            <a:pPr>
              <a:spcBef>
                <a:spcPts val="0"/>
              </a:spcBef>
              <a:buNone/>
            </a:pPr>
            <a:r>
              <a:rPr lang="cs-CZ" sz="5100" dirty="0" smtClean="0">
                <a:latin typeface="Cambria Math"/>
                <a:ea typeface="Cambria Math"/>
              </a:rPr>
              <a:t>m (vody) = m (R) – m (RL) = 2200 – 176</a:t>
            </a:r>
          </a:p>
          <a:p>
            <a:pPr>
              <a:spcBef>
                <a:spcPts val="0"/>
              </a:spcBef>
              <a:buNone/>
            </a:pPr>
            <a:r>
              <a:rPr lang="cs-CZ" sz="5100" dirty="0" smtClean="0">
                <a:solidFill>
                  <a:schemeClr val="accent1"/>
                </a:solidFill>
                <a:latin typeface="Cambria Math"/>
                <a:ea typeface="Cambria Math"/>
              </a:rPr>
              <a:t>m (vody) = 2024 g</a:t>
            </a:r>
          </a:p>
          <a:p>
            <a:pPr marL="0">
              <a:spcBef>
                <a:spcPts val="700"/>
              </a:spcBef>
              <a:buNone/>
            </a:pPr>
            <a:r>
              <a:rPr lang="cs-CZ" sz="5100" dirty="0" smtClean="0">
                <a:latin typeface="Cambria Math"/>
                <a:ea typeface="Cambria Math"/>
              </a:rPr>
              <a:t>Na přípravu roztoku potřebujeme 176 g soli a 2024 g (2024 ml) vody.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13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cxnSp>
        <p:nvCxnSpPr>
          <p:cNvPr id="13" name="Přímá spojovací čára 12"/>
          <p:cNvCxnSpPr/>
          <p:nvPr/>
        </p:nvCxnSpPr>
        <p:spPr>
          <a:xfrm>
            <a:off x="755576" y="4005064"/>
            <a:ext cx="73448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46043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/>
              <a:t>Obrázky:</a:t>
            </a:r>
          </a:p>
          <a:p>
            <a:pPr marL="0" indent="0">
              <a:buNone/>
            </a:pPr>
            <a:r>
              <a:rPr lang="cs-CZ" sz="1200" dirty="0" smtClean="0"/>
              <a:t>Použité obrázky jsou dostupné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nebo Public </a:t>
            </a:r>
            <a:r>
              <a:rPr lang="cs-CZ" sz="1200" dirty="0" err="1" smtClean="0"/>
              <a:t>Domain</a:t>
            </a:r>
            <a:r>
              <a:rPr lang="cs-CZ" sz="12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cs-CZ" sz="1600" b="1" dirty="0" err="1" smtClean="0"/>
              <a:t>Dnor</a:t>
            </a:r>
            <a:r>
              <a:rPr lang="cs-CZ" sz="1600" b="1" dirty="0" smtClean="0"/>
              <a:t>.</a:t>
            </a:r>
            <a:r>
              <a:rPr lang="cs-CZ" sz="1600" dirty="0" smtClean="0"/>
              <a:t> File:Tekopp.jpg. </a:t>
            </a:r>
            <a:r>
              <a:rPr lang="cs-CZ" sz="1600" i="1" dirty="0" smtClean="0"/>
              <a:t>http://commons.wikimedia.org. </a:t>
            </a:r>
            <a:r>
              <a:rPr lang="cs-CZ" sz="1600" dirty="0" smtClean="0"/>
              <a:t>[Online] 27. 5 2007. [Citace: 19. 10 2013.] http://commons.wikimedia.org/wiki/File:Tekopp.jpg.</a:t>
            </a:r>
          </a:p>
          <a:p>
            <a:pPr>
              <a:buFont typeface="+mj-lt"/>
              <a:buAutoNum type="arabicPeriod"/>
            </a:pPr>
            <a:r>
              <a:rPr lang="cs-CZ" sz="1600" b="1" dirty="0" err="1" smtClean="0"/>
              <a:t>cyclonebill</a:t>
            </a:r>
            <a:r>
              <a:rPr lang="cs-CZ" sz="1600" b="1" dirty="0" smtClean="0"/>
              <a:t>.</a:t>
            </a:r>
            <a:r>
              <a:rPr lang="cs-CZ" sz="1600" dirty="0" smtClean="0"/>
              <a:t> File:Fennikelte (4572148660).</a:t>
            </a:r>
            <a:r>
              <a:rPr lang="cs-CZ" sz="1600" dirty="0" err="1" smtClean="0"/>
              <a:t>jpg</a:t>
            </a:r>
            <a:r>
              <a:rPr lang="cs-CZ" sz="1600" dirty="0" smtClean="0"/>
              <a:t>. </a:t>
            </a:r>
            <a:r>
              <a:rPr lang="cs-CZ" sz="1600" i="1" dirty="0" smtClean="0"/>
              <a:t>http://commons.wikimedia.org. </a:t>
            </a:r>
            <a:r>
              <a:rPr lang="cs-CZ" sz="1600" dirty="0" smtClean="0"/>
              <a:t>[Online] 2. 5 2010. [Citace: 19. 10 2013.] http://commons.wikimedia.org/wiki/File:Fennikelte_%284572148660%29.jpg.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/>
              <a:t>Bauer, </a:t>
            </a:r>
            <a:r>
              <a:rPr lang="cs-CZ" sz="1600" b="1" dirty="0" err="1" smtClean="0"/>
              <a:t>Scott</a:t>
            </a:r>
            <a:r>
              <a:rPr lang="cs-CZ" sz="1600" b="1" dirty="0" smtClean="0"/>
              <a:t>.</a:t>
            </a:r>
            <a:r>
              <a:rPr lang="cs-CZ" sz="1600" dirty="0" smtClean="0"/>
              <a:t> File:Oranges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orange</a:t>
            </a:r>
            <a:r>
              <a:rPr lang="cs-CZ" sz="1600" dirty="0" smtClean="0"/>
              <a:t> </a:t>
            </a:r>
            <a:r>
              <a:rPr lang="cs-CZ" sz="1600" dirty="0" err="1" smtClean="0"/>
              <a:t>juice.jpg</a:t>
            </a:r>
            <a:r>
              <a:rPr lang="cs-CZ" sz="1600" dirty="0" smtClean="0"/>
              <a:t>. </a:t>
            </a:r>
            <a:r>
              <a:rPr lang="cs-CZ" sz="1600" i="1" dirty="0" smtClean="0"/>
              <a:t>http://commons.wikimedia.org. </a:t>
            </a:r>
            <a:r>
              <a:rPr lang="cs-CZ" sz="1600" dirty="0" smtClean="0"/>
              <a:t>[Online] 12. 1 2005. [Citace: 19. 10 2013.] http://commons.wikimedia.org/wiki/File:Oranges_and_orange_juice.jpg.</a:t>
            </a:r>
          </a:p>
          <a:p>
            <a:pPr>
              <a:buFont typeface="+mj-lt"/>
              <a:buAutoNum type="arabicPeriod"/>
            </a:pPr>
            <a:r>
              <a:rPr lang="cs-CZ" sz="1600" b="1" dirty="0" err="1" smtClean="0"/>
              <a:t>Ševela</a:t>
            </a:r>
            <a:r>
              <a:rPr lang="cs-CZ" sz="1600" b="1" dirty="0" smtClean="0"/>
              <a:t>, Pavel.</a:t>
            </a:r>
            <a:r>
              <a:rPr lang="cs-CZ" sz="1600" dirty="0" smtClean="0"/>
              <a:t> File:Fresh </a:t>
            </a:r>
            <a:r>
              <a:rPr lang="cs-CZ" sz="1600" dirty="0" err="1" smtClean="0"/>
              <a:t>slivovitz</a:t>
            </a:r>
            <a:r>
              <a:rPr lang="cs-CZ" sz="1600" dirty="0" smtClean="0"/>
              <a:t>, pálenice </a:t>
            </a:r>
            <a:r>
              <a:rPr lang="cs-CZ" sz="1600" dirty="0" err="1" smtClean="0"/>
              <a:t>Hvozdná</a:t>
            </a:r>
            <a:r>
              <a:rPr lang="cs-CZ" sz="1600" dirty="0" smtClean="0"/>
              <a:t> (5).</a:t>
            </a:r>
            <a:r>
              <a:rPr lang="cs-CZ" sz="1600" dirty="0" err="1" smtClean="0"/>
              <a:t>jpg</a:t>
            </a:r>
            <a:r>
              <a:rPr lang="cs-CZ" sz="1600" dirty="0" smtClean="0"/>
              <a:t>. </a:t>
            </a:r>
            <a:r>
              <a:rPr lang="cs-CZ" sz="1600" i="1" dirty="0" smtClean="0"/>
              <a:t>http://commons.wikimedia.org. </a:t>
            </a:r>
            <a:r>
              <a:rPr lang="cs-CZ" sz="1600" dirty="0" smtClean="0"/>
              <a:t>[Online] 28. 8 2009. [Citace: 19. 10 2013.] http://commons.wikimedia.org/wiki/File:Fresh_slivovitz,_p%C3%A1lenice_Hvozdn%C3%A1_%285%29.jpg.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/>
              <a:t>73, </a:t>
            </a:r>
            <a:r>
              <a:rPr lang="cs-CZ" sz="1600" b="1" dirty="0" err="1" smtClean="0"/>
              <a:t>Chris</a:t>
            </a:r>
            <a:r>
              <a:rPr lang="cs-CZ" sz="1600" b="1" dirty="0" smtClean="0"/>
              <a:t>.</a:t>
            </a:r>
            <a:r>
              <a:rPr lang="cs-CZ" sz="1600" dirty="0" smtClean="0"/>
              <a:t> File:SaltInWaterSolutionLiquid.jpg. </a:t>
            </a:r>
            <a:r>
              <a:rPr lang="cs-CZ" sz="1600" i="1" dirty="0" smtClean="0"/>
              <a:t>http://commons.wikimedia.org. </a:t>
            </a:r>
            <a:r>
              <a:rPr lang="cs-CZ" sz="1600" dirty="0" smtClean="0"/>
              <a:t>[Online] 11. 12 2004. [Citace: 19. 10 2013.] http://commons.wikimedia.org/wiki/File:SaltInWaterSolutionLiquid.jpg?uselang=cs.</a:t>
            </a:r>
          </a:p>
          <a:p>
            <a:pPr>
              <a:buFont typeface="+mj-lt"/>
              <a:buAutoNum type="arabicPeriod"/>
            </a:pPr>
            <a:endParaRPr lang="cs-CZ" sz="1600" dirty="0" smtClean="0"/>
          </a:p>
          <a:p>
            <a:pPr>
              <a:buFont typeface="+mj-lt"/>
              <a:buAutoNum type="arabicPeriod"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Font typeface="+mj-lt"/>
              <a:buAutoNum type="arabicPeriod"/>
            </a:pPr>
            <a:endParaRPr lang="cs-CZ" sz="1600" dirty="0" smtClean="0"/>
          </a:p>
          <a:p>
            <a:pPr>
              <a:buFont typeface="+mj-lt"/>
              <a:buAutoNum type="arabicPeriod"/>
            </a:pPr>
            <a:endParaRPr lang="cs-CZ" sz="1600" dirty="0" smtClean="0"/>
          </a:p>
          <a:p>
            <a:pPr>
              <a:buFont typeface="+mj-lt"/>
              <a:buAutoNum type="arabicPeriod"/>
            </a:pPr>
            <a:endParaRPr lang="cs-CZ" sz="1600" dirty="0" smtClean="0"/>
          </a:p>
          <a:p>
            <a:pPr>
              <a:buFont typeface="+mj-lt"/>
              <a:buAutoNum type="arabicPeriod"/>
            </a:pP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14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Roztok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460432" cy="558924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je homogenní směs</a:t>
            </a:r>
          </a:p>
          <a:p>
            <a:r>
              <a:rPr lang="cs-CZ" sz="2800" dirty="0" smtClean="0"/>
              <a:t>nejvýznamnější je </a:t>
            </a:r>
            <a:r>
              <a:rPr lang="cs-CZ" sz="2800" dirty="0" smtClean="0">
                <a:solidFill>
                  <a:schemeClr val="accent1"/>
                </a:solidFill>
              </a:rPr>
              <a:t>kapalný roztok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nejčastější laboratorní rozpouštědla: voda, </a:t>
            </a:r>
            <a:r>
              <a:rPr lang="cs-CZ" sz="2800" dirty="0" err="1" smtClean="0"/>
              <a:t>ethanol</a:t>
            </a:r>
            <a:r>
              <a:rPr lang="cs-CZ" sz="2800" dirty="0" smtClean="0"/>
              <a:t> (líh), benzín, aceton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sz="2800" dirty="0" smtClean="0"/>
              <a:t>Najděte způsoby, kterými můžete urychlit přípravu kapalného roztoku v laboratoři, popř. jak urychlíte rozpouštění cukru v čaji?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2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cxnSp>
        <p:nvCxnSpPr>
          <p:cNvPr id="13" name="Přímá spojovací šipka 12"/>
          <p:cNvCxnSpPr/>
          <p:nvPr/>
        </p:nvCxnSpPr>
        <p:spPr>
          <a:xfrm flipH="1">
            <a:off x="4716016" y="2132856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5580112" y="213285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203848" y="2492896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1"/>
                </a:solidFill>
              </a:rPr>
              <a:t>rozpuštěná látka</a:t>
            </a:r>
            <a:endParaRPr lang="cs-CZ" sz="2800" dirty="0">
              <a:solidFill>
                <a:schemeClr val="accent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724128" y="242088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1"/>
                </a:solidFill>
              </a:rPr>
              <a:t>rozpouštědlo</a:t>
            </a:r>
            <a:endParaRPr lang="cs-CZ" sz="2800" dirty="0">
              <a:solidFill>
                <a:schemeClr val="accent1"/>
              </a:solidFill>
            </a:endParaRPr>
          </a:p>
        </p:txBody>
      </p:sp>
      <p:sp>
        <p:nvSpPr>
          <p:cNvPr id="20" name="Slunce 19"/>
          <p:cNvSpPr/>
          <p:nvPr/>
        </p:nvSpPr>
        <p:spPr>
          <a:xfrm>
            <a:off x="611560" y="4437112"/>
            <a:ext cx="467544" cy="476672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File:Tekop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5229200"/>
            <a:ext cx="2302955" cy="1628800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1043608" y="5805264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1"/>
                </a:solidFill>
              </a:rPr>
              <a:t>míchání, teplota rozpouštědla, velikost částic rozpouštěné látky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8244408" y="6488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Roztok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532440" cy="558924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Nasycený roztok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Je roztok, ve kterém se při určité teplotě už nerozpustí větší množství látky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Množství rozpuštěné látky v nasyceném roztoku je závislé na teplotě roztoku</a:t>
            </a:r>
          </a:p>
          <a:p>
            <a:pPr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Rozpustnost látky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2800" dirty="0" smtClean="0"/>
              <a:t>veličina, která vyjadřuje </a:t>
            </a:r>
            <a:r>
              <a:rPr lang="cs-CZ" sz="2800" dirty="0" smtClean="0">
                <a:solidFill>
                  <a:schemeClr val="accent1"/>
                </a:solidFill>
              </a:rPr>
              <a:t>maximální</a:t>
            </a:r>
            <a:r>
              <a:rPr lang="cs-CZ" sz="2800" dirty="0" smtClean="0"/>
              <a:t> hmotnost látky rozpuštěné při dané teplotě ve 100 gramech roztoku (nasyceného)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2800" dirty="0" smtClean="0"/>
              <a:t>u většiny pevných látek s rostoucí teplotou rozpouštědla roste její rozpustnost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2800" dirty="0" smtClean="0"/>
              <a:t>u plynů ovlivňuje rozpustnost i tlak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2800" dirty="0" smtClean="0"/>
              <a:t>je uvedena v chemických tabulkách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2800" dirty="0" smtClean="0"/>
              <a:t>grafické znázornění – křivka rozpustnosti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endParaRPr lang="cs-CZ" sz="3000" dirty="0" smtClean="0"/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endParaRPr lang="cs-CZ" sz="3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3</a:t>
            </a:fld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7" name="Obdélník 6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8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Obrázek 16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17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 descr="linka-červená-průhledná.jpg"/>
            <p:cNvPicPr preferRelativeResize="0"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mtClean="0"/>
              <a:t>Křivka rozpustnosti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24136"/>
            <a:ext cx="8003232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Křivka rozpustnosti (dusičnan draselný KNO₃)</a:t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Nenasycený roztok</a:t>
            </a:r>
          </a:p>
          <a:p>
            <a:r>
              <a:rPr lang="cs-CZ" sz="2800" dirty="0" smtClean="0"/>
              <a:t>Roztok, který při dané teplotě obsahuje méně rozpuštěné látky než odpovídá nasycenému roztoku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4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graphicFrame>
        <p:nvGraphicFramePr>
          <p:cNvPr id="12" name="Graf 11"/>
          <p:cNvGraphicFramePr/>
          <p:nvPr/>
        </p:nvGraphicFramePr>
        <p:xfrm>
          <a:off x="683568" y="1700808"/>
          <a:ext cx="504056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Hmotnostní zlomek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Hmotnostní zlomek</a:t>
            </a:r>
          </a:p>
          <a:p>
            <a:pPr>
              <a:spcBef>
                <a:spcPts val="600"/>
              </a:spcBef>
              <a:buFont typeface="Calibri" pitchFamily="34" charset="0"/>
              <a:buChar char="‐"/>
            </a:pPr>
            <a:r>
              <a:rPr lang="cs-CZ" sz="2800" dirty="0" smtClean="0"/>
              <a:t>slouží k vyjadřování složení roztoků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2800" dirty="0" smtClean="0"/>
              <a:t>w (RL) hmotnostní zlomek dané látky v roztoku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    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  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2800" dirty="0" smtClean="0"/>
              <a:t>w (RL) nabývá hodnot 0 – 1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2800" dirty="0" smtClean="0"/>
              <a:t>složení roztoku můžeme vyjádřit i v procentech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     </a:t>
            </a:r>
            <a:r>
              <a:rPr lang="cs-CZ" sz="2800" b="1" dirty="0" smtClean="0">
                <a:solidFill>
                  <a:schemeClr val="accent1"/>
                </a:solidFill>
              </a:rPr>
              <a:t>w (RL) ∙ 100</a:t>
            </a:r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r>
              <a:rPr lang="cs-CZ" sz="2800" dirty="0" smtClean="0"/>
              <a:t>př. w soli ve vodném roztoku je 0,05, tj. 5 % roztok soli ve vodě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Font typeface="Calibri" pitchFamily="34" charset="0"/>
              <a:buChar char="‐"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5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385192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43608" y="3059819"/>
          <a:ext cx="2304256" cy="93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ovnice" r:id="rId7" imgW="1028520" imgH="419040" progId="Equation.3">
                  <p:embed/>
                </p:oleObj>
              </mc:Choice>
              <mc:Fallback>
                <p:oleObj name="Rovnice" r:id="rId7" imgW="102852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059819"/>
                        <a:ext cx="2304256" cy="938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Přímá spojovací šipka 19"/>
          <p:cNvCxnSpPr/>
          <p:nvPr/>
        </p:nvCxnSpPr>
        <p:spPr>
          <a:xfrm>
            <a:off x="3419872" y="32849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3491880" y="37890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4355976" y="306896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1"/>
                </a:solidFill>
              </a:rPr>
              <a:t>hmotnost rozpuštěné látky v roztoku</a:t>
            </a:r>
            <a:endParaRPr lang="cs-CZ" sz="2000" dirty="0">
              <a:solidFill>
                <a:schemeClr val="accent1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355976" y="3573016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1"/>
                </a:solidFill>
              </a:rPr>
              <a:t>hmotnost roztoku</a:t>
            </a:r>
            <a:endParaRPr lang="cs-CZ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Výpočet hmotnostního zlomku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240" cy="5256584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Roztok soli jsme připravili nasypáním 50 g soli do hrnce s 450 g vody. Kolikaprocentní roztok soli vznikl? Jaký je hmotnostní zlomek soli v roztoku?</a:t>
            </a:r>
          </a:p>
          <a:p>
            <a:pPr marL="171450" indent="-514350">
              <a:buFont typeface="+mj-lt"/>
              <a:buAutoNum type="arabicParenR"/>
            </a:pPr>
            <a:r>
              <a:rPr lang="cs-CZ" sz="2800" dirty="0" smtClean="0"/>
              <a:t>Výpočet pomocí vzorce:</a:t>
            </a:r>
          </a:p>
          <a:p>
            <a:pPr marL="171450" indent="-514350">
              <a:buNone/>
            </a:pPr>
            <a:r>
              <a:rPr lang="cs-CZ" sz="2800" dirty="0" smtClean="0"/>
              <a:t>       m (RL) = 50 g</a:t>
            </a:r>
          </a:p>
          <a:p>
            <a:pPr marL="171450" indent="-514350">
              <a:buNone/>
            </a:pPr>
            <a:r>
              <a:rPr lang="cs-CZ" sz="2800" dirty="0" smtClean="0"/>
              <a:t>       m (R) = 50 g + 450 g = 500 g</a:t>
            </a:r>
          </a:p>
          <a:p>
            <a:pPr marL="171450" indent="-514350">
              <a:buNone/>
            </a:pPr>
            <a:r>
              <a:rPr lang="cs-CZ" sz="2800" dirty="0" smtClean="0"/>
              <a:t>       w (RL) = m (RL) : m (R)</a:t>
            </a:r>
          </a:p>
          <a:p>
            <a:pPr marL="171450" indent="-514350">
              <a:buNone/>
            </a:pPr>
            <a:r>
              <a:rPr lang="cs-CZ" sz="2800" dirty="0" smtClean="0"/>
              <a:t>       w (RL) = 50 : 500    </a:t>
            </a:r>
          </a:p>
          <a:p>
            <a:pPr marL="171450" indent="-514350">
              <a:buNone/>
            </a:pPr>
            <a:r>
              <a:rPr lang="cs-CZ" sz="2800" dirty="0" smtClean="0"/>
              <a:t>       </a:t>
            </a:r>
            <a:r>
              <a:rPr lang="cs-CZ" sz="2800" dirty="0" smtClean="0">
                <a:solidFill>
                  <a:schemeClr val="accent1"/>
                </a:solidFill>
              </a:rPr>
              <a:t>w (RL) = 0,1 </a:t>
            </a:r>
          </a:p>
          <a:p>
            <a:pPr marL="0" indent="-514350">
              <a:buNone/>
            </a:pPr>
            <a:r>
              <a:rPr lang="cs-CZ" sz="2800" dirty="0" smtClean="0"/>
              <a:t>Hmotnostní zlomek soli v roztoku je 0,1. Vzniklý roztok je 10 %.</a:t>
            </a:r>
          </a:p>
          <a:p>
            <a:pPr marL="171450" indent="-514350">
              <a:buNone/>
            </a:pPr>
            <a:endParaRPr lang="cs-CZ" sz="2800" dirty="0" smtClean="0"/>
          </a:p>
          <a:p>
            <a:pPr marL="171450" indent="-514350">
              <a:buNone/>
            </a:pPr>
            <a:endParaRPr lang="cs-CZ" sz="2800" dirty="0" smtClean="0"/>
          </a:p>
          <a:p>
            <a:pPr marL="171450" indent="-514350">
              <a:buFont typeface="+mj-lt"/>
              <a:buAutoNum type="arabicParenR"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6</a:t>
            </a:fld>
            <a:endParaRPr lang="cs-CZ"/>
          </a:p>
        </p:txBody>
      </p:sp>
      <p:grpSp>
        <p:nvGrpSpPr>
          <p:cNvPr id="12" name="Skupina 11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13" name="Obdélník 12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14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ázek 16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ázek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cxnSp>
        <p:nvCxnSpPr>
          <p:cNvPr id="24" name="Přímá spojovací čára 23"/>
          <p:cNvCxnSpPr/>
          <p:nvPr/>
        </p:nvCxnSpPr>
        <p:spPr>
          <a:xfrm>
            <a:off x="1115616" y="3717032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Výpočet hmotnostního zlomku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5328592"/>
          </a:xfrm>
        </p:spPr>
        <p:txBody>
          <a:bodyPr>
            <a:normAutofit lnSpcReduction="10000"/>
          </a:bodyPr>
          <a:lstStyle/>
          <a:p>
            <a:pPr marL="0" indent="-514350"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Roztok soli jsme připravili nasypáním 50 g soli do hrnce s 450 g vody. Kolikaprocentní roztok soli vznikl? </a:t>
            </a:r>
            <a:endParaRPr lang="cs-CZ" dirty="0" smtClean="0"/>
          </a:p>
          <a:p>
            <a:pPr marL="514350" indent="-514350">
              <a:buNone/>
            </a:pPr>
            <a:r>
              <a:rPr lang="cs-CZ" sz="2800" dirty="0" smtClean="0"/>
              <a:t>2) Řešení pomocí trojčlenky:</a:t>
            </a:r>
          </a:p>
          <a:p>
            <a:pPr marL="514350" indent="-514350">
              <a:buNone/>
            </a:pPr>
            <a:r>
              <a:rPr lang="cs-CZ" sz="2800" dirty="0" smtClean="0"/>
              <a:t>     m (R) = 50 g + 450 g</a:t>
            </a:r>
          </a:p>
          <a:p>
            <a:pPr marL="514350" indent="-514350">
              <a:buNone/>
            </a:pPr>
            <a:r>
              <a:rPr lang="cs-CZ" sz="2800" dirty="0" smtClean="0"/>
              <a:t>     m (R) = 500 g</a:t>
            </a:r>
          </a:p>
          <a:p>
            <a:pPr marL="514350" indent="-514350">
              <a:buNone/>
            </a:pPr>
            <a:r>
              <a:rPr lang="cs-CZ" sz="2800" dirty="0" smtClean="0"/>
              <a:t>     500 g roztoku …………. 100 %</a:t>
            </a:r>
          </a:p>
          <a:p>
            <a:pPr marL="514350" indent="-514350">
              <a:buNone/>
            </a:pPr>
            <a:r>
              <a:rPr lang="cs-CZ" sz="2800" dirty="0" smtClean="0"/>
              <a:t>     50 g soli v roztoku …..  X %</a:t>
            </a:r>
          </a:p>
          <a:p>
            <a:pPr marL="514350" indent="-514350">
              <a:buNone/>
            </a:pPr>
            <a:r>
              <a:rPr lang="cs-CZ" sz="2800" dirty="0" smtClean="0"/>
              <a:t> 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      </a:t>
            </a:r>
            <a:r>
              <a:rPr lang="cs-CZ" sz="2800" dirty="0" smtClean="0">
                <a:solidFill>
                  <a:schemeClr val="accent1"/>
                </a:solidFill>
              </a:rPr>
              <a:t>x = 10 %</a:t>
            </a:r>
          </a:p>
          <a:p>
            <a:pPr marL="514350" indent="-514350">
              <a:buNone/>
            </a:pPr>
            <a:r>
              <a:rPr lang="cs-CZ" sz="2800" dirty="0" smtClean="0"/>
              <a:t>Vzniklý roztok soli je 10 %.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7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graphicFrame>
        <p:nvGraphicFramePr>
          <p:cNvPr id="12" name="Objekt 11"/>
          <p:cNvGraphicFramePr>
            <a:graphicFrameLocks/>
          </p:cNvGraphicFramePr>
          <p:nvPr/>
        </p:nvGraphicFramePr>
        <p:xfrm>
          <a:off x="2195736" y="4537968"/>
          <a:ext cx="5640288" cy="2320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Rovnice" r:id="rId7" imgW="0" imgH="0" progId="Equation.3">
                  <p:embed/>
                </p:oleObj>
              </mc:Choice>
              <mc:Fallback>
                <p:oleObj name="Rovnice" r:id="rId7" imgW="0" imgH="0" progId="Equation.3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537968"/>
                        <a:ext cx="5640288" cy="2320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87624" y="4509120"/>
          <a:ext cx="1351012" cy="77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ovnice" r:id="rId8" imgW="685800" imgH="393480" progId="Equation.3">
                  <p:embed/>
                </p:oleObj>
              </mc:Choice>
              <mc:Fallback>
                <p:oleObj name="Rovnice" r:id="rId8" imgW="685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509120"/>
                        <a:ext cx="1351012" cy="775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915816" y="4547327"/>
          <a:ext cx="1368152" cy="662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Rovnice" r:id="rId10" imgW="812520" imgH="393480" progId="Equation.3">
                  <p:embed/>
                </p:oleObj>
              </mc:Choice>
              <mc:Fallback>
                <p:oleObj name="Rovnice" r:id="rId10" imgW="8125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547327"/>
                        <a:ext cx="1368152" cy="662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Přímá spojovací čára 19"/>
          <p:cNvCxnSpPr/>
          <p:nvPr/>
        </p:nvCxnSpPr>
        <p:spPr>
          <a:xfrm>
            <a:off x="1115616" y="3429000"/>
            <a:ext cx="4104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4365104"/>
            <a:ext cx="4176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Výpočet hmotnosti rozpuštěné látky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532440" cy="485740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Vypočítejte hmotnost cukru, kterým bylo oslazeno 250 g čaje. Čaj byl 5 % roztokem cukru. </a:t>
            </a:r>
          </a:p>
          <a:p>
            <a:pPr marL="0">
              <a:buNone/>
            </a:pPr>
            <a:r>
              <a:rPr lang="cs-CZ" sz="2800" dirty="0" smtClean="0"/>
              <a:t>1) Výpočet pomocí vzorce: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     w (RL) = 0,05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     m (R) = 250 g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     m (RL) = ?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     m (RL) = w (RL) ∙ m (R)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/>
              <a:t>     m (RL) = 0,05 </a:t>
            </a:r>
            <a:r>
              <a:rPr lang="cs-CZ" sz="2800" dirty="0" smtClean="0">
                <a:ea typeface="Cambria Math"/>
              </a:rPr>
              <a:t>∙ 250</a:t>
            </a:r>
          </a:p>
          <a:p>
            <a:pPr marL="0">
              <a:spcBef>
                <a:spcPts val="0"/>
              </a:spcBef>
              <a:buNone/>
            </a:pPr>
            <a:r>
              <a:rPr lang="cs-CZ" sz="2800" dirty="0" smtClean="0">
                <a:ea typeface="Cambria Math"/>
              </a:rPr>
              <a:t>     </a:t>
            </a:r>
            <a:r>
              <a:rPr lang="cs-CZ" sz="2800" dirty="0" smtClean="0">
                <a:solidFill>
                  <a:schemeClr val="accent1"/>
                </a:solidFill>
                <a:ea typeface="Cambria Math"/>
                <a:cs typeface="Tahoma" pitchFamily="34" charset="0"/>
              </a:rPr>
              <a:t>m (RL) = 12,5 g</a:t>
            </a:r>
          </a:p>
          <a:p>
            <a:pPr marL="0">
              <a:spcBef>
                <a:spcPts val="600"/>
              </a:spcBef>
              <a:buNone/>
            </a:pPr>
            <a:r>
              <a:rPr lang="cs-CZ" sz="2800" dirty="0" smtClean="0">
                <a:ea typeface="Cambria Math"/>
                <a:cs typeface="Tahoma" pitchFamily="34" charset="0"/>
              </a:rPr>
              <a:t>Čaj byl oslazen 12,5 g cukru.</a:t>
            </a:r>
            <a:endParaRPr lang="cs-CZ" sz="2800" dirty="0" smtClean="0">
              <a:ea typeface="Cambria Math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8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cxnSp>
        <p:nvCxnSpPr>
          <p:cNvPr id="17" name="Přímá spojovací čára 16"/>
          <p:cNvCxnSpPr/>
          <p:nvPr/>
        </p:nvCxnSpPr>
        <p:spPr>
          <a:xfrm>
            <a:off x="971600" y="3933056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4" name="Picture 2" descr="File:Fennikelte (4572148660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2348880"/>
            <a:ext cx="4162667" cy="2762970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8532440" y="51571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Výpočet hmotnosti rozpuštěné látky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5256584"/>
          </a:xfrm>
        </p:spPr>
        <p:txBody>
          <a:bodyPr>
            <a:normAutofit fontScale="925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cs-CZ" sz="3000" dirty="0" smtClean="0">
                <a:solidFill>
                  <a:schemeClr val="accent1"/>
                </a:solidFill>
              </a:rPr>
              <a:t>Vypočítejte hmotnost cukru, kterým bylo oslazeno 250 g čaje. Čaj byl 5 % roztokem cukru.</a:t>
            </a:r>
            <a:endParaRPr lang="cs-CZ" sz="3000" dirty="0" smtClean="0"/>
          </a:p>
          <a:p>
            <a:pPr>
              <a:buNone/>
            </a:pPr>
            <a:r>
              <a:rPr lang="cs-CZ" dirty="0" smtClean="0"/>
              <a:t>2) </a:t>
            </a:r>
            <a:r>
              <a:rPr lang="cs-CZ" sz="3000" dirty="0" smtClean="0"/>
              <a:t>Řešení pomocí trojčlenky:</a:t>
            </a:r>
          </a:p>
          <a:p>
            <a:pPr>
              <a:spcBef>
                <a:spcPts val="600"/>
              </a:spcBef>
              <a:buNone/>
            </a:pPr>
            <a:r>
              <a:rPr lang="cs-CZ" sz="3000" dirty="0" smtClean="0"/>
              <a:t>     m (R) = 250 g</a:t>
            </a:r>
          </a:p>
          <a:p>
            <a:pPr>
              <a:spcBef>
                <a:spcPts val="300"/>
              </a:spcBef>
              <a:buNone/>
            </a:pPr>
            <a:r>
              <a:rPr lang="cs-CZ" sz="3000" dirty="0" smtClean="0"/>
              <a:t>     5 % roztok cukru tj. 5 g cukru ve 100 g roztoku</a:t>
            </a:r>
          </a:p>
          <a:p>
            <a:pPr>
              <a:spcBef>
                <a:spcPts val="300"/>
              </a:spcBef>
              <a:buNone/>
            </a:pPr>
            <a:r>
              <a:rPr lang="cs-CZ" sz="3000" dirty="0" smtClean="0"/>
              <a:t>     m (RL) = ?</a:t>
            </a:r>
          </a:p>
          <a:p>
            <a:pPr>
              <a:spcBef>
                <a:spcPts val="600"/>
              </a:spcBef>
              <a:buNone/>
            </a:pPr>
            <a:r>
              <a:rPr lang="cs-CZ" sz="3000" dirty="0" smtClean="0"/>
              <a:t>     5 g cukru …….. 100 g roztoku</a:t>
            </a:r>
          </a:p>
          <a:p>
            <a:pPr>
              <a:spcBef>
                <a:spcPts val="300"/>
              </a:spcBef>
              <a:buNone/>
            </a:pPr>
            <a:r>
              <a:rPr lang="cs-CZ" sz="3000" dirty="0" smtClean="0"/>
              <a:t>     x g cukru …….. 250 g roztoku 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    V čaji bylo 12,5 g cukru. 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9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9144000" cy="6858000"/>
            <a:chOff x="-65541" y="0"/>
            <a:chExt cx="9144000" cy="6858000"/>
          </a:xfrm>
        </p:grpSpPr>
        <p:sp>
          <p:nvSpPr>
            <p:cNvPr id="6" name="Obdélník 5"/>
            <p:cNvSpPr/>
            <p:nvPr/>
          </p:nvSpPr>
          <p:spPr>
            <a:xfrm rot="16200000">
              <a:off x="-1618386" y="3210675"/>
              <a:ext cx="37903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600" b="1" dirty="0">
                  <a:solidFill>
                    <a:srgbClr val="014495"/>
                  </a:solidFill>
                </a:rPr>
                <a:t>©Gymnázium Hranice, Zborovská 293</a:t>
              </a:r>
            </a:p>
          </p:txBody>
        </p:sp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482" y="44624"/>
              <a:ext cx="791977" cy="945003"/>
            </a:xfrm>
            <a:prstGeom prst="rect">
              <a:avLst/>
            </a:prstGeom>
          </p:spPr>
        </p:pic>
      </p:grp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187624" y="4725144"/>
          <a:ext cx="1296144" cy="913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Rovnice" r:id="rId7" imgW="558720" imgH="393480" progId="Equation.3">
                  <p:embed/>
                </p:oleObj>
              </mc:Choice>
              <mc:Fallback>
                <p:oleObj name="Rovnice" r:id="rId7" imgW="5587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725144"/>
                        <a:ext cx="1296144" cy="913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43808" y="4797152"/>
          <a:ext cx="1440160" cy="842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Rovnice" r:id="rId9" imgW="672840" imgH="393480" progId="Equation.3">
                  <p:embed/>
                </p:oleObj>
              </mc:Choice>
              <mc:Fallback>
                <p:oleObj name="Rovnice" r:id="rId9" imgW="6728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797152"/>
                        <a:ext cx="1440160" cy="8423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5076056" y="4941168"/>
          <a:ext cx="1504398" cy="491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Rovnice" r:id="rId11" imgW="622080" imgH="203040" progId="Equation.3">
                  <p:embed/>
                </p:oleObj>
              </mc:Choice>
              <mc:Fallback>
                <p:oleObj name="Rovnice" r:id="rId11" imgW="6220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941168"/>
                        <a:ext cx="1504398" cy="491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Přímá spojovací čára 17"/>
          <p:cNvCxnSpPr/>
          <p:nvPr/>
        </p:nvCxnSpPr>
        <p:spPr>
          <a:xfrm>
            <a:off x="1115616" y="3645024"/>
            <a:ext cx="70567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1043608" y="4581128"/>
            <a:ext cx="72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</TotalTime>
  <Words>1424</Words>
  <Application>Microsoft Office PowerPoint</Application>
  <PresentationFormat>Předvádění na obrazovce (4:3)</PresentationFormat>
  <Paragraphs>191</Paragraphs>
  <Slides>14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sady Office</vt:lpstr>
      <vt:lpstr>Rovnice</vt:lpstr>
      <vt:lpstr>Roztok, hmotnostní zlomek</vt:lpstr>
      <vt:lpstr>Roztok</vt:lpstr>
      <vt:lpstr>Roztok</vt:lpstr>
      <vt:lpstr>Křivka rozpustnosti</vt:lpstr>
      <vt:lpstr>Hmotnostní zlomek</vt:lpstr>
      <vt:lpstr>Výpočet hmotnostního zlomku</vt:lpstr>
      <vt:lpstr>Výpočet hmotnostního zlomku</vt:lpstr>
      <vt:lpstr>Výpočet hmotnosti rozpuštěné látky</vt:lpstr>
      <vt:lpstr>Výpočet hmotnosti rozpuštěné látky</vt:lpstr>
      <vt:lpstr>Příklady k procvičení - 1</vt:lpstr>
      <vt:lpstr>Příklady k procvičení - 2</vt:lpstr>
      <vt:lpstr>Příklady k procvičení - 3</vt:lpstr>
      <vt:lpstr>Příklady k procvičení - 4 </vt:lpstr>
      <vt:lpstr>Zdroje</vt:lpstr>
    </vt:vector>
  </TitlesOfParts>
  <Company>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gh</dc:creator>
  <cp:lastModifiedBy>profesor</cp:lastModifiedBy>
  <cp:revision>203</cp:revision>
  <dcterms:created xsi:type="dcterms:W3CDTF">2013-07-28T06:04:28Z</dcterms:created>
  <dcterms:modified xsi:type="dcterms:W3CDTF">2014-12-01T11:32:06Z</dcterms:modified>
</cp:coreProperties>
</file>