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88" r:id="rId5"/>
    <p:sldId id="272" r:id="rId6"/>
    <p:sldId id="289" r:id="rId7"/>
    <p:sldId id="261" r:id="rId8"/>
    <p:sldId id="279" r:id="rId9"/>
    <p:sldId id="290" r:id="rId10"/>
    <p:sldId id="275" r:id="rId11"/>
    <p:sldId id="264" r:id="rId12"/>
    <p:sldId id="287" r:id="rId13"/>
    <p:sldId id="270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4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FE410-C677-47C9-9445-F94DE561A566}" type="datetimeFigureOut">
              <a:rPr lang="cs-CZ" smtClean="0"/>
              <a:t>18.1.2014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ABC42-3ED9-40FA-A7C4-62618B899F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86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EAD9-3C4E-428D-9CBC-A6146A9D97D5}" type="datetime1">
              <a:rPr lang="cs-CZ" smtClean="0"/>
              <a:t>18.1.2014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75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79F8-2A8B-4060-BC3C-9378CA6CE77D}" type="datetime1">
              <a:rPr lang="cs-CZ" smtClean="0"/>
              <a:t>18.1.2014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6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25B2-ED45-4F96-BB0D-11A5E16599A5}" type="datetime1">
              <a:rPr lang="cs-CZ" smtClean="0"/>
              <a:t>18.1.2014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29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C14C-3C44-48A5-97F5-8502861B18F5}" type="datetime1">
              <a:rPr lang="cs-CZ" smtClean="0"/>
              <a:t>18.1.2014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75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8115A-CDBE-47E7-B79C-EA79E088EE27}" type="datetime1">
              <a:rPr lang="cs-CZ" smtClean="0"/>
              <a:t>18.1.2014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231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DCF8-D232-42E1-A811-B46850BAB85F}" type="datetime1">
              <a:rPr lang="cs-CZ" smtClean="0"/>
              <a:t>18.1.2014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1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F9D2-E414-4391-A579-48293B60A2AB}" type="datetime1">
              <a:rPr lang="cs-CZ" smtClean="0"/>
              <a:t>18.1.2014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8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41BF-CDE8-43A1-8E23-7502B7A645F9}" type="datetime1">
              <a:rPr lang="cs-CZ" smtClean="0"/>
              <a:t>18.1.2014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64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53B6-A921-4BDD-81C5-3483CA320D8E}" type="datetime1">
              <a:rPr lang="cs-CZ" smtClean="0"/>
              <a:t>18.1.2014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46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4A135-2B63-49E7-9384-25A8A7052A1A}" type="datetime1">
              <a:rPr lang="cs-CZ" smtClean="0"/>
              <a:t>18.1.2014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94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9282-A0A5-4C84-98F8-E3E4716691C1}" type="datetime1">
              <a:rPr lang="cs-CZ" smtClean="0"/>
              <a:t>18.1.2014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24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A1ED9-FE2E-49A2-946C-13B31D737503}" type="datetime1">
              <a:rPr lang="cs-CZ" smtClean="0"/>
              <a:t>18.1.2014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BA32F-9F33-4777-9482-F204F87DDC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47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830256" cy="1296144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884273"/>
                </a:solidFill>
              </a:rPr>
              <a:t>Měď, stříbro, zlato</a:t>
            </a:r>
            <a:endParaRPr lang="cs-CZ" dirty="0">
              <a:solidFill>
                <a:srgbClr val="884273"/>
              </a:solidFill>
            </a:endParaRPr>
          </a:p>
        </p:txBody>
      </p:sp>
      <p:sp>
        <p:nvSpPr>
          <p:cNvPr id="4" name="Zástupný symbol pro zápatí 4"/>
          <p:cNvSpPr txBox="1">
            <a:spLocks/>
          </p:cNvSpPr>
          <p:nvPr/>
        </p:nvSpPr>
        <p:spPr>
          <a:xfrm>
            <a:off x="680211" y="404664"/>
            <a:ext cx="4971909" cy="52017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 smtClean="0">
                <a:solidFill>
                  <a:srgbClr val="014495"/>
                </a:solidFill>
              </a:rPr>
              <a:t>Projekt: Svět práce v každodenním životě</a:t>
            </a:r>
          </a:p>
          <a:p>
            <a:pPr>
              <a:defRPr/>
            </a:pPr>
            <a:r>
              <a:rPr lang="cs-CZ" sz="1600" b="1" dirty="0" smtClean="0">
                <a:solidFill>
                  <a:srgbClr val="014495"/>
                </a:solidFill>
              </a:rPr>
              <a:t>Číslo projektu: </a:t>
            </a:r>
            <a:r>
              <a:rPr lang="cs-CZ" sz="1600" b="1" dirty="0" smtClean="0"/>
              <a:t>CZ.1.07/1.1.26/02.0007</a:t>
            </a:r>
            <a:endParaRPr lang="cs-CZ" sz="1600" dirty="0"/>
          </a:p>
        </p:txBody>
      </p:sp>
      <p:pic>
        <p:nvPicPr>
          <p:cNvPr id="5" name="Obrázek 21" descr="OPVK_hor_zakladni_logolink_RGB_c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9240"/>
            <a:ext cx="4608512" cy="10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1</a:t>
            </a:fld>
            <a:endParaRPr lang="cs-CZ"/>
          </a:p>
        </p:txBody>
      </p:sp>
      <p:sp>
        <p:nvSpPr>
          <p:cNvPr id="14" name="Podnadpis 2"/>
          <p:cNvSpPr>
            <a:spLocks noGrp="1"/>
          </p:cNvSpPr>
          <p:nvPr/>
        </p:nvSpPr>
        <p:spPr>
          <a:xfrm>
            <a:off x="2177333" y="3861048"/>
            <a:ext cx="4742538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Aktivita č. 6: Poznáváme chemii</a:t>
            </a:r>
          </a:p>
          <a:p>
            <a:r>
              <a:rPr lang="cs-CZ" dirty="0"/>
              <a:t>Prezentace č. </a:t>
            </a:r>
            <a:r>
              <a:rPr lang="cs-CZ" dirty="0" smtClean="0"/>
              <a:t>16</a:t>
            </a:r>
          </a:p>
          <a:p>
            <a:r>
              <a:rPr lang="cs-CZ" dirty="0" smtClean="0"/>
              <a:t>Autor: Hana Lovětínská</a:t>
            </a:r>
            <a:endParaRPr lang="cs-CZ" dirty="0"/>
          </a:p>
        </p:txBody>
      </p:sp>
      <p:grpSp>
        <p:nvGrpSpPr>
          <p:cNvPr id="17" name="Skupina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4" name="Obdélník 23"/>
            <p:cNvSpPr/>
            <p:nvPr/>
          </p:nvSpPr>
          <p:spPr>
            <a:xfrm rot="16200000">
              <a:off x="-1401462" y="3216178"/>
              <a:ext cx="33994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600" b="1" dirty="0">
                  <a:solidFill>
                    <a:srgbClr val="014495"/>
                  </a:solidFill>
                </a:rPr>
                <a:t>©Gymnázium Hranice, Zborovská 293</a:t>
              </a:r>
            </a:p>
          </p:txBody>
        </p:sp>
        <p:cxnSp>
          <p:nvCxnSpPr>
            <p:cNvPr id="25" name="Přímá spojovací čára 18"/>
            <p:cNvCxnSpPr/>
            <p:nvPr/>
          </p:nvCxnSpPr>
          <p:spPr>
            <a:xfrm>
              <a:off x="0" y="1103089"/>
              <a:ext cx="9144000" cy="0"/>
            </a:xfrm>
            <a:prstGeom prst="line">
              <a:avLst/>
            </a:prstGeom>
            <a:ln w="28575">
              <a:solidFill>
                <a:srgbClr val="853F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Obrázek 12" descr="linka-fialová-průhledná.jpg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0"/>
              <a:ext cx="857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Obrázek 15" descr="linka-fialová-průhledná.jpg"/>
            <p:cNvPicPr preferRelativeResize="0"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7258" y="0"/>
              <a:ext cx="57150" cy="141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Obrázek 16" descr="linka-fialová-průhledná.jpg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63" y="1142777"/>
              <a:ext cx="2228850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Obrázek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473" y="44624"/>
              <a:ext cx="798031" cy="9522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86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10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23528" y="548680"/>
            <a:ext cx="8614859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Stříbro</a:t>
            </a:r>
          </a:p>
          <a:p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 přírodě se vyskytuje jako minerál argentit (Ag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S)</a:t>
            </a:r>
          </a:p>
          <a:p>
            <a:pPr marL="457200" indent="-457200">
              <a:buFontTx/>
              <a:buChar char="-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bílý kov, velmi tažný,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nejlepší vodič</a:t>
            </a:r>
          </a:p>
          <a:p>
            <a:pPr marL="457200" indent="-457200">
              <a:buFontTx/>
              <a:buChar char="-"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Použití	- pro fotografické účely (halogenidy)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- výroba slitin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- výroba zrcadel a reflektorů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- výroba šperků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- v medicíně (má baktericidní účinky)</a:t>
            </a:r>
          </a:p>
          <a:p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8857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11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21149" y="404664"/>
            <a:ext cx="842731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Zlato</a:t>
            </a:r>
          </a:p>
          <a:p>
            <a:endParaRPr lang="cs-CZ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přírodě se vyskytuje ryzí</a:t>
            </a:r>
          </a:p>
          <a:p>
            <a:pPr marL="457200" indent="-457200">
              <a:buFontTx/>
              <a:buChar char="-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lutý, lesklý kov, dobrý vodič, nejušlechtilejší</a:t>
            </a:r>
          </a:p>
          <a:p>
            <a:pPr marL="457200" indent="-457200">
              <a:buFontTx/>
              <a:buChar char="-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rozpouští se pouze v alkalických kyanidech, chlorové vodě a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lučavce královské</a:t>
            </a:r>
          </a:p>
          <a:p>
            <a:pPr marL="457200" indent="-457200">
              <a:buFontTx/>
              <a:buChar char="-"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ískává se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rýžováním (dříve)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- izolací z hornin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z roztoků (redukcí nebo elektrolýzou)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4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12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807828" y="4077072"/>
            <a:ext cx="58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(10)</a:t>
            </a:r>
            <a:endParaRPr lang="cs-CZ" dirty="0"/>
          </a:p>
        </p:txBody>
      </p:sp>
      <p:pic>
        <p:nvPicPr>
          <p:cNvPr id="2050" name="Picture 2" descr="C:\Users\lovetinska\Pictures\524px-Gold-270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93" y="764704"/>
            <a:ext cx="289280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ovetinska\Pictures\528px-Panning_on_the_Mokelum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29586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839868" y="5157192"/>
            <a:ext cx="58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(11)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94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13</a:t>
            </a:fld>
            <a:endParaRPr lang="cs-CZ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smtClean="0"/>
              <a:t>Zdroje</a:t>
            </a:r>
            <a:endParaRPr lang="cs-CZ" sz="28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4785" y="1052736"/>
            <a:ext cx="8229600" cy="506877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smtClean="0"/>
              <a:t>(1) </a:t>
            </a:r>
            <a:r>
              <a:rPr lang="cs-CZ" sz="2000" b="1" dirty="0" err="1" smtClean="0"/>
              <a:t>Zander</a:t>
            </a:r>
            <a:r>
              <a:rPr lang="cs-CZ" sz="2000" b="1" dirty="0"/>
              <a:t>, Jonathan. 2009.</a:t>
            </a:r>
            <a:r>
              <a:rPr lang="cs-CZ" sz="2000" dirty="0"/>
              <a:t> en.wikipedia.org. </a:t>
            </a:r>
            <a:r>
              <a:rPr lang="cs-CZ" sz="2000" i="1" dirty="0" err="1"/>
              <a:t>wikipedia</a:t>
            </a:r>
            <a:r>
              <a:rPr lang="cs-CZ" sz="2000" i="1" dirty="0"/>
              <a:t>. </a:t>
            </a:r>
            <a:r>
              <a:rPr lang="cs-CZ" sz="2000" dirty="0"/>
              <a:t>[Online] 6. 7 2009. [Citace: 6. 1 2014.] http://en.wikipedia.org/wiki/</a:t>
            </a:r>
            <a:r>
              <a:rPr lang="cs-CZ" sz="2000" dirty="0" err="1"/>
              <a:t>File:NatCopper.jpg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r>
              <a:rPr lang="cs-CZ" sz="2000" dirty="0"/>
              <a:t> </a:t>
            </a:r>
            <a:r>
              <a:rPr lang="cs-CZ" sz="2000" b="1" dirty="0"/>
              <a:t>(2) </a:t>
            </a:r>
            <a:r>
              <a:rPr lang="cs-CZ" sz="2000" b="1" dirty="0" err="1"/>
              <a:t>Clemens</a:t>
            </a:r>
            <a:r>
              <a:rPr lang="cs-CZ" sz="2000" b="1" dirty="0"/>
              <a:t>, </a:t>
            </a:r>
            <a:r>
              <a:rPr lang="cs-CZ" sz="2000" b="1" dirty="0" err="1"/>
              <a:t>Micah</a:t>
            </a:r>
            <a:r>
              <a:rPr lang="cs-CZ" sz="2000" b="1" dirty="0"/>
              <a:t>. 2005.</a:t>
            </a:r>
            <a:r>
              <a:rPr lang="cs-CZ" sz="2000" dirty="0"/>
              <a:t> en.wikipedia.org. </a:t>
            </a:r>
            <a:r>
              <a:rPr lang="cs-CZ" sz="2000" i="1" dirty="0" err="1"/>
              <a:t>wikipedia</a:t>
            </a:r>
            <a:r>
              <a:rPr lang="cs-CZ" sz="2000" i="1" dirty="0"/>
              <a:t>. </a:t>
            </a:r>
            <a:r>
              <a:rPr lang="cs-CZ" sz="2000" dirty="0"/>
              <a:t>[Online] 2005. [Citace: 6. 1 2014.] http://</a:t>
            </a:r>
            <a:r>
              <a:rPr lang="cs-CZ" sz="2000" dirty="0" smtClean="0"/>
              <a:t>en.wikipedia.org/wiki/</a:t>
            </a:r>
            <a:r>
              <a:rPr lang="cs-CZ" sz="2000" dirty="0" err="1" smtClean="0"/>
              <a:t>File:Minneapolis_City_Hall.jpg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r>
              <a:rPr lang="cs-CZ" sz="2000" b="1" dirty="0"/>
              <a:t>(3) </a:t>
            </a:r>
            <a:r>
              <a:rPr lang="cs-CZ" sz="2000" b="1" dirty="0" err="1"/>
              <a:t>Descouens</a:t>
            </a:r>
            <a:r>
              <a:rPr lang="cs-CZ" sz="2000" b="1" dirty="0"/>
              <a:t>, </a:t>
            </a:r>
            <a:r>
              <a:rPr lang="cs-CZ" sz="2000" b="1" dirty="0" err="1" smtClean="0"/>
              <a:t>Didier</a:t>
            </a:r>
            <a:r>
              <a:rPr lang="cs-CZ" sz="2000" b="1" dirty="0" smtClean="0"/>
              <a:t>. </a:t>
            </a:r>
            <a:r>
              <a:rPr lang="cs-CZ" sz="2000" b="1" dirty="0"/>
              <a:t>2009.</a:t>
            </a:r>
            <a:r>
              <a:rPr lang="cs-CZ" sz="2000" dirty="0"/>
              <a:t> cs.wikipedia.org. </a:t>
            </a:r>
            <a:r>
              <a:rPr lang="cs-CZ" sz="2000" i="1" dirty="0" err="1"/>
              <a:t>wikipedia</a:t>
            </a:r>
            <a:r>
              <a:rPr lang="cs-CZ" sz="2000" i="1" dirty="0"/>
              <a:t>. </a:t>
            </a:r>
            <a:r>
              <a:rPr lang="cs-CZ" sz="2000" dirty="0"/>
              <a:t>[Online] 21. 3 2009. [Citace: 6. 1 2014.] http://cs.wikipedia.org/wiki/</a:t>
            </a:r>
            <a:r>
              <a:rPr lang="cs-CZ" sz="2000" dirty="0" err="1"/>
              <a:t>Soubor:Chalcopyrite_perou.jpg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r>
              <a:rPr lang="cs-CZ" sz="2000" b="1" dirty="0"/>
              <a:t>(4) </a:t>
            </a:r>
            <a:r>
              <a:rPr lang="cs-CZ" sz="2000" b="1" dirty="0" err="1"/>
              <a:t>Descouens</a:t>
            </a:r>
            <a:r>
              <a:rPr lang="cs-CZ" sz="2000" b="1" dirty="0"/>
              <a:t>, </a:t>
            </a:r>
            <a:r>
              <a:rPr lang="cs-CZ" sz="2000" b="1" dirty="0" err="1" smtClean="0"/>
              <a:t>Didier</a:t>
            </a:r>
            <a:r>
              <a:rPr lang="cs-CZ" sz="2000" b="1" dirty="0" smtClean="0"/>
              <a:t>. </a:t>
            </a:r>
            <a:r>
              <a:rPr lang="cs-CZ" sz="2000" b="1" dirty="0"/>
              <a:t>2009.</a:t>
            </a:r>
            <a:r>
              <a:rPr lang="cs-CZ" sz="2000" dirty="0"/>
              <a:t> cs.wikipedia.org. </a:t>
            </a:r>
            <a:r>
              <a:rPr lang="cs-CZ" sz="2000" i="1" dirty="0" err="1"/>
              <a:t>wikipedia</a:t>
            </a:r>
            <a:r>
              <a:rPr lang="cs-CZ" sz="2000" i="1" dirty="0"/>
              <a:t>. </a:t>
            </a:r>
            <a:r>
              <a:rPr lang="cs-CZ" sz="2000" dirty="0"/>
              <a:t>[Online] 18. 4 2009. [Citace: 6. 1 2014.] http://cs.wikipedia.org/wiki/</a:t>
            </a:r>
            <a:r>
              <a:rPr lang="cs-CZ" sz="2000" dirty="0" err="1"/>
              <a:t>Soubor:Azuriteoujda.jpg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r>
              <a:rPr lang="cs-CZ" sz="2000" b="1" dirty="0"/>
              <a:t>(5) </a:t>
            </a:r>
            <a:r>
              <a:rPr lang="cs-CZ" sz="2000" b="1" dirty="0" err="1"/>
              <a:t>Lavinsky</a:t>
            </a:r>
            <a:r>
              <a:rPr lang="cs-CZ" sz="2000" b="1" dirty="0"/>
              <a:t>, Rob</a:t>
            </a:r>
            <a:r>
              <a:rPr lang="cs-CZ" sz="2000" b="1" dirty="0" smtClean="0"/>
              <a:t>. </a:t>
            </a:r>
            <a:r>
              <a:rPr lang="cs-CZ" sz="2000" b="1" dirty="0"/>
              <a:t>2010.</a:t>
            </a:r>
            <a:r>
              <a:rPr lang="cs-CZ" sz="2000" dirty="0"/>
              <a:t> cs.wikipedia.org. </a:t>
            </a:r>
            <a:r>
              <a:rPr lang="cs-CZ" sz="2000" i="1" dirty="0" err="1"/>
              <a:t>wikipedia</a:t>
            </a:r>
            <a:r>
              <a:rPr lang="cs-CZ" sz="2000" i="1" dirty="0"/>
              <a:t>. </a:t>
            </a:r>
            <a:r>
              <a:rPr lang="cs-CZ" sz="2000" dirty="0"/>
              <a:t>[Online] 3 2010. [Citace: 6. 1 2014.] http://cs.wikipedia.org/wiki/Soubor:Cuprite-ww12b.jpg.</a:t>
            </a:r>
          </a:p>
          <a:p>
            <a:pPr marL="0" indent="0">
              <a:buNone/>
            </a:pPr>
            <a:r>
              <a:rPr lang="cs-CZ" sz="2000" b="1" dirty="0"/>
              <a:t>(6) </a:t>
            </a:r>
            <a:r>
              <a:rPr lang="cs-CZ" sz="2000" b="1" dirty="0" err="1"/>
              <a:t>Aichas</a:t>
            </a:r>
            <a:r>
              <a:rPr lang="cs-CZ" sz="2000" b="1" dirty="0"/>
              <a:t>. 2005.</a:t>
            </a:r>
            <a:r>
              <a:rPr lang="cs-CZ" sz="2000" dirty="0"/>
              <a:t> cs.wikipedia.org. </a:t>
            </a:r>
            <a:r>
              <a:rPr lang="cs-CZ" sz="2000" i="1" dirty="0" err="1"/>
              <a:t>wikipedia</a:t>
            </a:r>
            <a:r>
              <a:rPr lang="cs-CZ" sz="2000" i="1" dirty="0"/>
              <a:t>. </a:t>
            </a:r>
            <a:r>
              <a:rPr lang="cs-CZ" sz="2000" dirty="0"/>
              <a:t>[Online] 19. 1 2005. [Citace: 6. 1 2014.] http://cs.wikipedia.org/wiki/</a:t>
            </a:r>
            <a:r>
              <a:rPr lang="cs-CZ" sz="2000" dirty="0" err="1"/>
              <a:t>Soubor:Trumpet_in_b_german.jpg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r>
              <a:rPr lang="cs-CZ" sz="2000" b="1" dirty="0"/>
              <a:t>(7) </a:t>
            </a:r>
            <a:r>
              <a:rPr lang="cs-CZ" sz="2000" b="1" dirty="0" err="1"/>
              <a:t>Barbieri</a:t>
            </a:r>
            <a:r>
              <a:rPr lang="cs-CZ" sz="2000" b="1" dirty="0"/>
              <a:t>, Nino. 2007.</a:t>
            </a:r>
            <a:r>
              <a:rPr lang="cs-CZ" sz="2000" dirty="0"/>
              <a:t> cs.wikipedia.org. </a:t>
            </a:r>
            <a:r>
              <a:rPr lang="cs-CZ" sz="2000" i="1" dirty="0" err="1"/>
              <a:t>wikipedia</a:t>
            </a:r>
            <a:r>
              <a:rPr lang="cs-CZ" sz="2000" i="1" dirty="0"/>
              <a:t>. </a:t>
            </a:r>
            <a:r>
              <a:rPr lang="cs-CZ" sz="2000" dirty="0"/>
              <a:t>[Online] 17. 12 2007. [Citace: 16. 12 2013.] http://cs.wikipedia.org/wiki/</a:t>
            </a:r>
            <a:r>
              <a:rPr lang="cs-CZ" sz="2000" dirty="0" err="1"/>
              <a:t>Soubor:Venice_-_Lion_of_Saint_Mark.jpg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r>
              <a:rPr lang="cs-CZ" sz="2000" b="1" dirty="0"/>
              <a:t>(8) 2007.</a:t>
            </a:r>
            <a:r>
              <a:rPr lang="cs-CZ" sz="2000" dirty="0"/>
              <a:t> cs.wikipedia.org. </a:t>
            </a:r>
            <a:r>
              <a:rPr lang="cs-CZ" sz="2000" i="1" dirty="0" err="1"/>
              <a:t>wikipedia</a:t>
            </a:r>
            <a:r>
              <a:rPr lang="cs-CZ" sz="2000" i="1" dirty="0"/>
              <a:t>. </a:t>
            </a:r>
            <a:r>
              <a:rPr lang="cs-CZ" sz="2000" dirty="0"/>
              <a:t>[Online] 2. 1 2007. [Citace: 6. 1 2014.] http://cs.wikipedia.org/wiki/Soubor:CuSO4.5H2O.jpg.</a:t>
            </a:r>
          </a:p>
          <a:p>
            <a:pPr marL="0" indent="0">
              <a:buNone/>
            </a:pPr>
            <a:r>
              <a:rPr lang="cs-CZ" sz="2000" b="1" dirty="0"/>
              <a:t>(9) </a:t>
            </a:r>
            <a:r>
              <a:rPr lang="cs-CZ" sz="2000" b="1" dirty="0" err="1"/>
              <a:t>Nielsen</a:t>
            </a:r>
            <a:r>
              <a:rPr lang="cs-CZ" sz="2000" b="1" dirty="0"/>
              <a:t>, 13. </a:t>
            </a:r>
            <a:r>
              <a:rPr lang="cs-CZ" sz="2000" b="1" dirty="0" err="1"/>
              <a:t>jun</a:t>
            </a:r>
            <a:r>
              <a:rPr lang="cs-CZ" sz="2000" b="1" dirty="0"/>
              <a:t> 2005 </a:t>
            </a:r>
            <a:r>
              <a:rPr lang="cs-CZ" sz="2000" b="1" dirty="0" err="1"/>
              <a:t>Søren</a:t>
            </a:r>
            <a:r>
              <a:rPr lang="cs-CZ" sz="2000" b="1" dirty="0"/>
              <a:t> </a:t>
            </a:r>
            <a:r>
              <a:rPr lang="cs-CZ" sz="2000" b="1" dirty="0" err="1"/>
              <a:t>Wedel</a:t>
            </a:r>
            <a:r>
              <a:rPr lang="cs-CZ" sz="2000" b="1" dirty="0"/>
              <a:t>. 2005.</a:t>
            </a:r>
            <a:r>
              <a:rPr lang="cs-CZ" sz="2000" dirty="0"/>
              <a:t> cs.wikipedia.org. </a:t>
            </a:r>
            <a:r>
              <a:rPr lang="cs-CZ" sz="2000" i="1" dirty="0" err="1"/>
              <a:t>wikipedia</a:t>
            </a:r>
            <a:r>
              <a:rPr lang="cs-CZ" sz="2000" i="1" dirty="0"/>
              <a:t>. </a:t>
            </a:r>
            <a:r>
              <a:rPr lang="cs-CZ" sz="2000" dirty="0"/>
              <a:t>[Online] 13. 6 2005. [Citace: 6. 1 2014.] http://cs.wikipedia.org/wiki/</a:t>
            </a:r>
            <a:r>
              <a:rPr lang="cs-CZ" sz="2000" dirty="0" err="1"/>
              <a:t>Soubor:Flametest</a:t>
            </a:r>
            <a:r>
              <a:rPr lang="cs-CZ" sz="2000" dirty="0"/>
              <a:t>--Cu.swn.jpg.</a:t>
            </a:r>
          </a:p>
          <a:p>
            <a:pPr marL="0" indent="0">
              <a:buNone/>
            </a:pPr>
            <a:r>
              <a:rPr lang="cs-CZ" sz="2000" b="1" dirty="0"/>
              <a:t>(10) </a:t>
            </a:r>
            <a:r>
              <a:rPr lang="cs-CZ" sz="2000" b="1" dirty="0" err="1"/>
              <a:t>Lavinsky</a:t>
            </a:r>
            <a:r>
              <a:rPr lang="cs-CZ" sz="2000" b="1" dirty="0"/>
              <a:t>, Rob. 2005.</a:t>
            </a:r>
            <a:r>
              <a:rPr lang="cs-CZ" sz="2000" dirty="0"/>
              <a:t> commons.wikimedia.org. </a:t>
            </a:r>
            <a:r>
              <a:rPr lang="cs-CZ" sz="2000" i="1" dirty="0" err="1"/>
              <a:t>wikimedia</a:t>
            </a:r>
            <a:r>
              <a:rPr lang="cs-CZ" sz="2000" i="1" dirty="0"/>
              <a:t>. </a:t>
            </a:r>
            <a:r>
              <a:rPr lang="cs-CZ" sz="2000" dirty="0"/>
              <a:t>[Online] 3 2005. [Citace: 6. 1 2014.] http://commons.wikimedia.org/wiki/File:Gold-270438.jpg.</a:t>
            </a:r>
          </a:p>
          <a:p>
            <a:pPr marL="0" indent="0">
              <a:buNone/>
            </a:pPr>
            <a:r>
              <a:rPr lang="cs-CZ" sz="2000" b="1" dirty="0"/>
              <a:t>(11) 1860.</a:t>
            </a:r>
            <a:r>
              <a:rPr lang="cs-CZ" sz="2000" dirty="0"/>
              <a:t> cs.wikipedia.org. </a:t>
            </a:r>
            <a:r>
              <a:rPr lang="cs-CZ" sz="2000" i="1" dirty="0" err="1"/>
              <a:t>wikipedia</a:t>
            </a:r>
            <a:r>
              <a:rPr lang="cs-CZ" sz="2000" i="1" dirty="0"/>
              <a:t>. </a:t>
            </a:r>
            <a:r>
              <a:rPr lang="cs-CZ" sz="2000" dirty="0"/>
              <a:t>[Online] 1860. [Citace: 6. 1 2014.] http://cs.wikipedia.org/wiki/</a:t>
            </a:r>
            <a:r>
              <a:rPr lang="cs-CZ" sz="2000" dirty="0" err="1"/>
              <a:t>Soubor:Panning_on_the_Mokelumne.jpg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Font typeface="Arial" pitchFamily="34" charset="0"/>
              <a:buNone/>
            </a:pP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Vyhledavač neziskové organizace </a:t>
            </a:r>
            <a:r>
              <a:rPr lang="cs-CZ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 která na internetu  vyhledává a  označí ty obrázky, fotografie  a další zdroje, u kterých dal autor  souhlas s jejich  bezplatným využitím nebo  u kterých již platnost autorských práv vypršela.  Iniciativa </a:t>
            </a:r>
            <a:r>
              <a:rPr lang="cs-CZ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v globálním měřítku garantuje, že je dané dílo volně k dispozici.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8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Prvky I.B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2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6071" y="1556792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řechodné kovy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incovní kovy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rvní kovy, které člověk poznal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měď			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		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uprum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stříbro		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Ag		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rgentum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zlato			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		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urum</a:t>
            </a:r>
            <a:endParaRPr lang="cs-CZ" sz="28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8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3</a:t>
            </a:fld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590567" y="476672"/>
            <a:ext cx="801387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Měď</a:t>
            </a:r>
          </a:p>
          <a:p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bjevena v Egyptě (5000 let př. Kr.)</a:t>
            </a:r>
          </a:p>
          <a:p>
            <a:pPr marL="457200" indent="-457200">
              <a:buFontTx/>
              <a:buChar char="-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načervenalá</a:t>
            </a:r>
          </a:p>
          <a:p>
            <a:pPr marL="457200" indent="-457200">
              <a:buFontTx/>
              <a:buChar char="-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velmi dobrý vodič</a:t>
            </a:r>
          </a:p>
          <a:p>
            <a:pPr marL="457200" indent="-457200">
              <a:buFontTx/>
              <a:buChar char="-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dlouhodobým působením vlhkého vzduchu se pokrývá vrstvičkou měděnky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5122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4</a:t>
            </a:fld>
            <a:endParaRPr lang="cs-CZ"/>
          </a:p>
        </p:txBody>
      </p:sp>
      <p:grpSp>
        <p:nvGrpSpPr>
          <p:cNvPr id="3" name="Skupina 2"/>
          <p:cNvGrpSpPr/>
          <p:nvPr/>
        </p:nvGrpSpPr>
        <p:grpSpPr>
          <a:xfrm>
            <a:off x="246602" y="407457"/>
            <a:ext cx="4004721" cy="3744416"/>
            <a:chOff x="437936" y="1147149"/>
            <a:chExt cx="2909928" cy="2965780"/>
          </a:xfrm>
        </p:grpSpPr>
        <p:pic>
          <p:nvPicPr>
            <p:cNvPr id="1026" name="Picture 2" descr="C:\Users\lovetinska\Pictures\633px-NatCoppe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7" t="5182" r="3547" b="7114"/>
            <a:stretch/>
          </p:blipFill>
          <p:spPr bwMode="auto">
            <a:xfrm>
              <a:off x="467544" y="1147149"/>
              <a:ext cx="2880320" cy="2596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437936" y="3743597"/>
              <a:ext cx="586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(1)</a:t>
              </a:r>
              <a:endParaRPr lang="cs-CZ" dirty="0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4716016" y="2348880"/>
            <a:ext cx="3816424" cy="3376373"/>
            <a:chOff x="4860032" y="2032605"/>
            <a:chExt cx="3571048" cy="3507342"/>
          </a:xfrm>
        </p:grpSpPr>
        <p:pic>
          <p:nvPicPr>
            <p:cNvPr id="1027" name="Picture 3" descr="C:\Users\lovetinska\Pictures\800px-Minneapolis_City_Hal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492329"/>
              <a:ext cx="3571048" cy="2678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ovéPole 6"/>
            <p:cNvSpPr txBox="1"/>
            <p:nvPr/>
          </p:nvSpPr>
          <p:spPr>
            <a:xfrm>
              <a:off x="7844314" y="5170615"/>
              <a:ext cx="586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(2)</a:t>
              </a:r>
              <a:endParaRPr lang="cs-CZ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860032" y="2032605"/>
              <a:ext cx="35517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smtClean="0"/>
                <a:t>Střecha pokrytá měděnkou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8650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5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99592" y="476672"/>
            <a:ext cx="7056784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Výskyt v přírodě:</a:t>
            </a:r>
          </a:p>
          <a:p>
            <a:endParaRPr lang="cs-CZ" sz="2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CuFeS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	chalkopyrit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					chalkozín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					kuprit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CuCO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		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malachit</a:t>
            </a:r>
          </a:p>
          <a:p>
            <a:endParaRPr lang="cs-CZ" sz="2800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2CuCO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		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azurit</a:t>
            </a:r>
            <a:endParaRPr lang="cs-CZ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50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7D3BA32F-9F33-4777-9482-F204F87DDC32}" type="slidenum">
              <a:rPr lang="cs-CZ" smtClean="0"/>
              <a:t>6</a:t>
            </a:fld>
            <a:endParaRPr lang="cs-CZ"/>
          </a:p>
        </p:txBody>
      </p:sp>
      <p:pic>
        <p:nvPicPr>
          <p:cNvPr id="2050" name="Picture 2" descr="C:\Users\lovetinska\Pictures\800px-Chalcopyrite_pero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3"/>
          <a:stretch/>
        </p:blipFill>
        <p:spPr bwMode="auto">
          <a:xfrm>
            <a:off x="863588" y="470692"/>
            <a:ext cx="3744416" cy="225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ovetinska\Pictures\Cuprite-ww1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6957"/>
            <a:ext cx="2664296" cy="293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ovetinska\Pictures\531px-Azuriteouj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00010"/>
            <a:ext cx="3152919" cy="355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84733" y="2359996"/>
            <a:ext cx="58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(3)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816882" y="5990795"/>
            <a:ext cx="58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(5)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858233" y="5156693"/>
            <a:ext cx="58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(4)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042191" y="2729327"/>
            <a:ext cx="1565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chalkopyrit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067944" y="5902910"/>
            <a:ext cx="924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kuprit</a:t>
            </a:r>
            <a:endParaRPr lang="cs-CZ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550074" y="1138345"/>
            <a:ext cx="894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azurit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34506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7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39552" y="609449"/>
            <a:ext cx="48245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Využití mědi: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vodič v elektrotechnice</a:t>
            </a:r>
          </a:p>
          <a:p>
            <a:pPr marL="457200" indent="-457200">
              <a:buFontTx/>
              <a:buChar char="-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ýroba kotlů</a:t>
            </a:r>
          </a:p>
          <a:p>
            <a:pPr marL="457200" indent="-457200">
              <a:buFontTx/>
              <a:buChar char="-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ýroba slitin: mosaz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Cu+Zn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), bronz(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Cu+Sn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2941676" y="4148879"/>
            <a:ext cx="5223579" cy="2067407"/>
            <a:chOff x="2737564" y="4077071"/>
            <a:chExt cx="5223579" cy="2067407"/>
          </a:xfrm>
        </p:grpSpPr>
        <p:pic>
          <p:nvPicPr>
            <p:cNvPr id="5" name="Picture 2" descr="C:\Users\lovetinska\Pictures\800px-Venice_-_Lion_of_Saint_Mark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3" y="4077071"/>
              <a:ext cx="3101110" cy="2067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ovéPole 5"/>
            <p:cNvSpPr txBox="1"/>
            <p:nvPr/>
          </p:nvSpPr>
          <p:spPr>
            <a:xfrm>
              <a:off x="2737564" y="5682813"/>
              <a:ext cx="21212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/>
                <a:t>b</a:t>
              </a:r>
              <a:r>
                <a:rPr lang="cs-CZ" sz="2400" dirty="0" smtClean="0"/>
                <a:t>ronzová socha</a:t>
              </a:r>
              <a:endParaRPr lang="cs-CZ" sz="2400" dirty="0"/>
            </a:p>
          </p:txBody>
        </p:sp>
      </p:grpSp>
      <p:pic>
        <p:nvPicPr>
          <p:cNvPr id="3074" name="Picture 2" descr="C:\Users\lovetinska\Pictures\Trumpet_in_b_ger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8842"/>
            <a:ext cx="1288999" cy="320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634693" y="508842"/>
            <a:ext cx="221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mosazný nástroj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136414" y="5846954"/>
            <a:ext cx="58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(7)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321317" y="3345309"/>
            <a:ext cx="58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(6)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18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8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467544" y="692696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Sloučeniny mědi: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sou jedovaté</a:t>
            </a:r>
          </a:p>
          <a:p>
            <a:pPr marL="457200" indent="-457200">
              <a:buFontTx/>
              <a:buChar char="-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	- červený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prášek, ve vodě nerozpustný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-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používá se k barvení skla a k hubení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škůdců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CuSO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5H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 = modrá skalice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- bezvodá je bílá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používá se k hubení rostlinných škůdců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jako minerální barva</a:t>
            </a:r>
          </a:p>
        </p:txBody>
      </p:sp>
    </p:spTree>
    <p:extLst>
      <p:ext uri="{BB962C8B-B14F-4D97-AF65-F5344CB8AC3E}">
        <p14:creationId xmlns:p14="http://schemas.microsoft.com/office/powerpoint/2010/main" val="10677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BA32F-9F33-4777-9482-F204F87DDC32}" type="slidenum">
              <a:rPr lang="cs-CZ" smtClean="0"/>
              <a:t>9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467544" y="692696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Sloučeniny mědi: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měďnaté kationty barví plamen zeleně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lovetinska\Pictures\360px-Flametest--Cu_sw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2" b="10705"/>
          <a:stretch/>
        </p:blipFill>
        <p:spPr bwMode="auto">
          <a:xfrm>
            <a:off x="804928" y="2437916"/>
            <a:ext cx="2417526" cy="327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222454" y="5346896"/>
            <a:ext cx="58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(9)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04928" y="5716228"/>
            <a:ext cx="291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Důkaz měďnatých solí</a:t>
            </a:r>
            <a:endParaRPr lang="cs-CZ" sz="2400" dirty="0"/>
          </a:p>
        </p:txBody>
      </p:sp>
      <p:pic>
        <p:nvPicPr>
          <p:cNvPr id="10" name="Picture 2" descr="C:\Users\lovetinska\Pictures\800px-CuSO4_5H2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64904"/>
            <a:ext cx="295837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7386360" y="4643844"/>
            <a:ext cx="498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(8)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425961" y="5013176"/>
            <a:ext cx="1915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Modrá skalice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329473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1962</TotalTime>
  <Words>253</Words>
  <Application>Microsoft Office PowerPoint</Application>
  <PresentationFormat>Předvádění na obrazovce (4:3)</PresentationFormat>
  <Paragraphs>127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Měď, stříbro, zlato</vt:lpstr>
      <vt:lpstr>Prvky I.B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gh</dc:creator>
  <cp:lastModifiedBy>Lovětínská Hana</cp:lastModifiedBy>
  <cp:revision>206</cp:revision>
  <dcterms:created xsi:type="dcterms:W3CDTF">2013-07-28T06:04:28Z</dcterms:created>
  <dcterms:modified xsi:type="dcterms:W3CDTF">2014-01-18T15:27:50Z</dcterms:modified>
</cp:coreProperties>
</file>